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62" r:id="rId8"/>
    <p:sldId id="275" r:id="rId9"/>
    <p:sldId id="276" r:id="rId10"/>
    <p:sldId id="265" r:id="rId11"/>
    <p:sldId id="266" r:id="rId12"/>
    <p:sldId id="279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8"/>
    <p:restoredTop sz="94666"/>
  </p:normalViewPr>
  <p:slideViewPr>
    <p:cSldViewPr snapToGrid="0" snapToObjects="1">
      <p:cViewPr varScale="1">
        <p:scale>
          <a:sx n="108" d="100"/>
          <a:sy n="108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4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2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5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1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1D94-65DF-F744-8173-31CB4D394744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80AE6-D036-944C-BB4D-14F9FF2A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8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546" y="1122363"/>
            <a:ext cx="10552670" cy="2387600"/>
          </a:xfrm>
        </p:spPr>
        <p:txBody>
          <a:bodyPr/>
          <a:lstStyle/>
          <a:p>
            <a:r>
              <a:rPr lang="en-US" dirty="0"/>
              <a:t>CS246: Latent </a:t>
            </a:r>
            <a:r>
              <a:rPr lang="en-US"/>
              <a:t>Semantic Indexing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  <a:p>
            <a:r>
              <a:rPr lang="en-US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6396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5029" y="1219200"/>
            <a:ext cx="10308771" cy="5105400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 marL="274320" indent="-274320">
              <a:buFont typeface="Wingdings 3"/>
              <a:buChar char=""/>
              <a:defRPr/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LSI: decompose (doc-term) matrix to two matrices of rank-K</a:t>
            </a: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Our goal is to find the “best” rank-K approximation</a:t>
            </a: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Apply SVD, keep the top-K singular values, meaning that we keep the first K column and the first K rows of the first and third matrix after SVD.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1676400"/>
            <a:ext cx="2590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1600200"/>
            <a:ext cx="533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0" y="16002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710282"/>
            <a:ext cx="553998" cy="54598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doc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2710282"/>
            <a:ext cx="553998" cy="54598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doc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1550802"/>
            <a:ext cx="553998" cy="71635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topic</a:t>
            </a:r>
          </a:p>
        </p:txBody>
      </p:sp>
      <p:sp>
        <p:nvSpPr>
          <p:cNvPr id="24585" name="TextBox 9"/>
          <p:cNvSpPr txBox="1">
            <a:spLocks noChangeArrowheads="1"/>
          </p:cNvSpPr>
          <p:nvPr/>
        </p:nvSpPr>
        <p:spPr bwMode="auto">
          <a:xfrm>
            <a:off x="3352800" y="1219201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term</a:t>
            </a:r>
          </a:p>
        </p:txBody>
      </p:sp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8458200" y="1143001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term</a:t>
            </a:r>
          </a:p>
        </p:txBody>
      </p:sp>
      <p:sp>
        <p:nvSpPr>
          <p:cNvPr id="24587" name="TextBox 11"/>
          <p:cNvSpPr txBox="1">
            <a:spLocks noChangeArrowheads="1"/>
          </p:cNvSpPr>
          <p:nvPr/>
        </p:nvSpPr>
        <p:spPr bwMode="auto">
          <a:xfrm>
            <a:off x="5715001" y="1066801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topic</a:t>
            </a:r>
          </a:p>
        </p:txBody>
      </p:sp>
      <p:sp>
        <p:nvSpPr>
          <p:cNvPr id="24588" name="TextBox 12"/>
          <p:cNvSpPr txBox="1">
            <a:spLocks noChangeArrowheads="1"/>
          </p:cNvSpPr>
          <p:nvPr/>
        </p:nvSpPr>
        <p:spPr bwMode="auto">
          <a:xfrm>
            <a:off x="5257800" y="1981201"/>
            <a:ext cx="484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=</a:t>
            </a:r>
          </a:p>
        </p:txBody>
      </p:sp>
      <p:sp>
        <p:nvSpPr>
          <p:cNvPr id="24589" name="TextBox 14"/>
          <p:cNvSpPr txBox="1">
            <a:spLocks noChangeArrowheads="1"/>
          </p:cNvSpPr>
          <p:nvPr/>
        </p:nvSpPr>
        <p:spPr bwMode="auto">
          <a:xfrm>
            <a:off x="6629400" y="1905001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9609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LSI and SVD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1353671" y="15240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LSI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9471" y="2057400"/>
            <a:ext cx="1703388" cy="177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49271" y="2057400"/>
            <a:ext cx="350838" cy="18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83071" y="1905000"/>
            <a:ext cx="170338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8471" y="2562966"/>
            <a:ext cx="553998" cy="54598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doc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8271" y="2715366"/>
            <a:ext cx="553998" cy="54598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doc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5871" y="1669814"/>
            <a:ext cx="553998" cy="71635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topic</a:t>
            </a: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2603035" y="1676401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term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8259297" y="1562101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term</a:t>
            </a:r>
          </a:p>
        </p:txBody>
      </p:sp>
      <p:sp>
        <p:nvSpPr>
          <p:cNvPr id="25611" name="TextBox 11"/>
          <p:cNvSpPr txBox="1">
            <a:spLocks noChangeArrowheads="1"/>
          </p:cNvSpPr>
          <p:nvPr/>
        </p:nvSpPr>
        <p:spPr bwMode="auto">
          <a:xfrm>
            <a:off x="4066710" y="1676401"/>
            <a:ext cx="813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topic</a:t>
            </a:r>
          </a:p>
        </p:txBody>
      </p:sp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3715871" y="2133600"/>
            <a:ext cx="4844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=</a:t>
            </a:r>
          </a:p>
        </p:txBody>
      </p:sp>
      <p:sp>
        <p:nvSpPr>
          <p:cNvPr id="25613" name="TextBox 13"/>
          <p:cNvSpPr txBox="1">
            <a:spLocks noChangeArrowheads="1"/>
          </p:cNvSpPr>
          <p:nvPr/>
        </p:nvSpPr>
        <p:spPr bwMode="auto">
          <a:xfrm>
            <a:off x="6260635" y="2438400"/>
            <a:ext cx="350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X</a:t>
            </a:r>
          </a:p>
        </p:txBody>
      </p:sp>
      <p:grpSp>
        <p:nvGrpSpPr>
          <p:cNvPr id="15" name="Group 34"/>
          <p:cNvGrpSpPr>
            <a:grpSpLocks/>
          </p:cNvGrpSpPr>
          <p:nvPr/>
        </p:nvGrpSpPr>
        <p:grpSpPr bwMode="auto">
          <a:xfrm>
            <a:off x="1277471" y="3886201"/>
            <a:ext cx="8534400" cy="2727325"/>
            <a:chOff x="381000" y="3581400"/>
            <a:chExt cx="8534400" cy="2727960"/>
          </a:xfrm>
        </p:grpSpPr>
        <p:sp>
          <p:nvSpPr>
            <p:cNvPr id="16" name="Rectangle 15"/>
            <p:cNvSpPr/>
            <p:nvPr/>
          </p:nvSpPr>
          <p:spPr>
            <a:xfrm>
              <a:off x="1143000" y="4343577"/>
              <a:ext cx="1703388" cy="17720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82963" y="4267360"/>
              <a:ext cx="350837" cy="18292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12013" y="4267360"/>
              <a:ext cx="1703387" cy="3810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0" y="4848838"/>
              <a:ext cx="553998" cy="546110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>
                <a:defRPr/>
              </a:pPr>
              <a:r>
                <a:rPr lang="en-US" sz="2400" dirty="0"/>
                <a:t>doc</a:t>
              </a:r>
            </a:p>
          </p:txBody>
        </p:sp>
        <p:sp>
          <p:nvSpPr>
            <p:cNvPr id="25623" name="TextBox 21"/>
            <p:cNvSpPr txBox="1">
              <a:spLocks noChangeArrowheads="1"/>
            </p:cNvSpPr>
            <p:nvPr/>
          </p:nvSpPr>
          <p:spPr bwMode="auto">
            <a:xfrm>
              <a:off x="1782939" y="3962400"/>
              <a:ext cx="793807" cy="461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term</a:t>
              </a:r>
            </a:p>
          </p:txBody>
        </p:sp>
        <p:sp>
          <p:nvSpPr>
            <p:cNvPr id="25624" name="TextBox 24"/>
            <p:cNvSpPr txBox="1">
              <a:spLocks noChangeArrowheads="1"/>
            </p:cNvSpPr>
            <p:nvPr/>
          </p:nvSpPr>
          <p:spPr bwMode="auto">
            <a:xfrm>
              <a:off x="2895600" y="4419600"/>
              <a:ext cx="484428" cy="708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/>
                <a:t>=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10200" y="4267360"/>
              <a:ext cx="381000" cy="3810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25626" name="Content Placeholder 2"/>
            <p:cNvSpPr txBox="1">
              <a:spLocks/>
            </p:cNvSpPr>
            <p:nvPr/>
          </p:nvSpPr>
          <p:spPr bwMode="auto">
            <a:xfrm>
              <a:off x="381000" y="3581400"/>
              <a:ext cx="8229600" cy="2727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73050" indent="-2730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altLang="en-US" dirty="0"/>
                <a:t>SVD</a:t>
              </a:r>
            </a:p>
            <a:p>
              <a:pPr eaLnBrk="1" hangingPunct="1"/>
              <a:endParaRPr lang="en-US" altLang="en-US" dirty="0"/>
            </a:p>
          </p:txBody>
        </p:sp>
      </p:grpSp>
      <p:grpSp>
        <p:nvGrpSpPr>
          <p:cNvPr id="20" name="Group 32"/>
          <p:cNvGrpSpPr>
            <a:grpSpLocks/>
          </p:cNvGrpSpPr>
          <p:nvPr/>
        </p:nvGrpSpPr>
        <p:grpSpPr bwMode="auto">
          <a:xfrm>
            <a:off x="4249271" y="4572000"/>
            <a:ext cx="5562600" cy="1828800"/>
            <a:chOff x="3352800" y="4267200"/>
            <a:chExt cx="5562600" cy="1828800"/>
          </a:xfrm>
        </p:grpSpPr>
        <p:sp>
          <p:nvSpPr>
            <p:cNvPr id="29" name="Rectangle 28"/>
            <p:cNvSpPr/>
            <p:nvPr/>
          </p:nvSpPr>
          <p:spPr>
            <a:xfrm>
              <a:off x="7212013" y="4267200"/>
              <a:ext cx="1703387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2800" y="4267200"/>
              <a:ext cx="19050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10200" y="4267200"/>
              <a:ext cx="1676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50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document-term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𝑀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</m:oMath>
                </a14:m>
                <a:r>
                  <a:rPr lang="en-US" dirty="0"/>
                  <a:t> perform SVD: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𝑀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𝐷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/>
              </a:p>
              <a:p>
                <a:r>
                  <a:rPr lang="en-US" dirty="0"/>
                  <a:t>Keep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dirty="0"/>
                  <a:t> columns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dirty="0"/>
                  <a:t> diagonal entries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𝐷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𝑘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dirty="0"/>
                  <a:t>rows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considered as “document-topic” matrix</a:t>
                </a:r>
              </a:p>
              <a:p>
                <a:pPr lvl="1"/>
                <a:r>
                  <a:rPr lang="en-US" dirty="0"/>
                  <a:t>Document similarity is “cosine-similarity” between two rows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𝑀</m:t>
                    </m:r>
                    <m:r>
                      <a:rPr lang="en-US" b="0" i="1" smtClean="0">
                        <a:latin typeface="Cambria Math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r>
                  <a:rPr lang="en-US" altLang="en-US" dirty="0"/>
                  <a:t>Given a query vector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𝑞</m:t>
                    </m:r>
                  </m:oMath>
                </a14:m>
                <a:r>
                  <a:rPr lang="en-US" altLang="en-US" dirty="0"/>
                  <a:t>, multiply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i="1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altLang="en-US" i="1">
                            <a:latin typeface="Cambria Math" charset="0"/>
                          </a:rPr>
                          <m:t>2</m:t>
                        </m:r>
                        <m:r>
                          <a:rPr lang="en-US" altLang="en-US" i="1">
                            <a:latin typeface="Cambria Math" charset="0"/>
                          </a:rPr>
                          <m:t>𝑘</m:t>
                        </m:r>
                      </m:sub>
                      <m:sup>
                        <m:r>
                          <a:rPr lang="en-US" altLang="en-US" i="1">
                            <a:latin typeface="Cambria Math" charset="0"/>
                          </a:rPr>
                          <m:t>𝑇</m:t>
                        </m:r>
                      </m:sup>
                    </m:sSubSup>
                    <m:r>
                      <a:rPr lang="en-US" altLang="en-US" b="0" i="1" smtClean="0">
                        <a:latin typeface="Cambria Math" charset="0"/>
                      </a:rPr>
                      <m:t>:</m:t>
                    </m:r>
                  </m:oMath>
                </a14:m>
                <a:r>
                  <a:rPr lang="en-US" alt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charset="0"/>
                          </a:rPr>
                          <m:t>𝑞</m:t>
                        </m:r>
                        <m:r>
                          <a:rPr lang="en-US" altLang="en-US" b="0" i="1" smtClean="0">
                            <a:latin typeface="Cambria Math" charset="0"/>
                          </a:rPr>
                          <m:t>′=</m:t>
                        </m:r>
                        <m:sSubSup>
                          <m:sSub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alt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altLang="en-US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US" altLang="en-US" b="0" i="1" smtClean="0">
                            <a:latin typeface="Cambria Math" charset="0"/>
                          </a:rPr>
                          <m:t>𝑘</m:t>
                        </m:r>
                      </m:sub>
                      <m:sup>
                        <m:r>
                          <a:rPr lang="en-US" altLang="en-US" b="0" i="1" smtClean="0">
                            <a:latin typeface="Cambria Math" charset="0"/>
                          </a:rPr>
                          <m:t>𝑇</m:t>
                        </m:r>
                      </m:sup>
                    </m:sSubSup>
                    <m:r>
                      <a:rPr lang="en-US" altLang="en-US" b="0" i="1" smtClean="0">
                        <a:latin typeface="Cambria Math" charset="0"/>
                      </a:rPr>
                      <m:t>𝑞</m:t>
                    </m:r>
                  </m:oMath>
                </a14:m>
                <a:endParaRPr lang="en-US" altLang="en-US" b="0" dirty="0"/>
              </a:p>
              <a:p>
                <a:pPr lvl="1"/>
                <a:r>
                  <a:rPr lang="en-US" altLang="en-US" dirty="0"/>
                  <a:t>Measure cosine similarity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𝑞</m:t>
                    </m:r>
                    <m:r>
                      <a:rPr lang="en-US" altLang="en-US" b="0" i="1" smtClean="0">
                        <a:latin typeface="Cambria Math" charset="0"/>
                      </a:rPr>
                      <m:t>′</m:t>
                    </m:r>
                  </m:oMath>
                </a14:m>
                <a:r>
                  <a:rPr lang="en-US" altLang="en-US" dirty="0"/>
                  <a:t> and each row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𝑀</m:t>
                    </m:r>
                    <m:r>
                      <a:rPr lang="en-US" altLang="en-US" b="0" i="1" smtClean="0">
                        <a:latin typeface="Cambria Math" charset="0"/>
                      </a:rPr>
                      <m:t>′</m:t>
                    </m:r>
                  </m:oMath>
                </a14:m>
                <a:r>
                  <a:rPr lang="en-US" altLang="en-US" dirty="0"/>
                  <a:t>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12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 of LSI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Q: Any problems with LSI?</a:t>
            </a:r>
          </a:p>
          <a:p>
            <a:r>
              <a:rPr lang="en-US" altLang="en-US" dirty="0"/>
              <a:t>Problems with LSI</a:t>
            </a:r>
          </a:p>
          <a:p>
            <a:pPr lvl="1"/>
            <a:r>
              <a:rPr lang="en-US" dirty="0"/>
              <a:t>Limited improvements, especially in terms of precision</a:t>
            </a:r>
          </a:p>
          <a:p>
            <a:pPr lvl="2"/>
            <a:r>
              <a:rPr lang="en-US" dirty="0"/>
              <a:t>LSI improves recall at the cost of precision</a:t>
            </a:r>
          </a:p>
          <a:p>
            <a:pPr lvl="1"/>
            <a:r>
              <a:rPr lang="en-US" altLang="en-US" dirty="0"/>
              <a:t>Interpretability</a:t>
            </a:r>
          </a:p>
          <a:p>
            <a:pPr lvl="2"/>
            <a:r>
              <a:rPr lang="en-US" altLang="en-US" dirty="0"/>
              <a:t>Extracted document-topic matrix is impossible to interpret</a:t>
            </a:r>
          </a:p>
          <a:p>
            <a:pPr lvl="2"/>
            <a:r>
              <a:rPr lang="en-US" altLang="en-US" dirty="0"/>
              <a:t>Difficult to understand why we get good/bad results from LSI for some queries</a:t>
            </a:r>
            <a:endParaRPr lang="en-US" dirty="0"/>
          </a:p>
          <a:p>
            <a:pPr lvl="1"/>
            <a:r>
              <a:rPr lang="en-US" altLang="en-US" dirty="0"/>
              <a:t>Scalability</a:t>
            </a:r>
          </a:p>
          <a:p>
            <a:pPr lvl="2"/>
            <a:r>
              <a:rPr lang="en-US" altLang="en-US" dirty="0"/>
              <a:t>SVD used to be difficult to perform for a large data, but today this is no longer an issue in most settings</a:t>
            </a:r>
          </a:p>
          <a:p>
            <a:r>
              <a:rPr lang="en-US" altLang="en-US" dirty="0"/>
              <a:t>Q: Any way to develop more interpretable topic-based indexing?</a:t>
            </a:r>
          </a:p>
          <a:p>
            <a:pPr lvl="1"/>
            <a:r>
              <a:rPr lang="en-US" altLang="en-US" dirty="0"/>
              <a:t>Topic for next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Q: For query “car”, will a document with the word “automobile” be returned as a result under the TF-IDF vector model?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Q: Is it desirable?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Q: What can we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2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Topic-Based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 documents based on “topics” not by individual terms</a:t>
            </a:r>
          </a:p>
          <a:p>
            <a:pPr lvl="1"/>
            <a:r>
              <a:rPr lang="en-US" altLang="en-US" dirty="0"/>
              <a:t>Return a document if it shares the same topic with the query</a:t>
            </a:r>
          </a:p>
          <a:p>
            <a:pPr lvl="1"/>
            <a:r>
              <a:rPr lang="en-US" altLang="en-US" sz="2200" dirty="0"/>
              <a:t>We can return a document with “automobile” for the query “car”</a:t>
            </a:r>
          </a:p>
          <a:p>
            <a:r>
              <a:rPr lang="en-US" altLang="en-US" dirty="0"/>
              <a:t>Much fewer “topics” than “terms”</a:t>
            </a:r>
          </a:p>
          <a:p>
            <a:pPr lvl="1"/>
            <a:r>
              <a:rPr lang="en-US" altLang="en-US" dirty="0"/>
              <a:t>Topic-based index can be more compact than term-based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9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>
                <a:solidFill>
                  <a:schemeClr val="tx1"/>
                </a:solidFill>
              </a:rPr>
              <a:t>Two topics: “Car”, “Movies”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Four terms: car, automobile, movie, theater</a:t>
            </a:r>
          </a:p>
          <a:p>
            <a:r>
              <a:rPr lang="en-US" dirty="0"/>
              <a:t>Topic-term matrix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Document-topic matrix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8057"/>
              </p:ext>
            </p:extLst>
          </p:nvPr>
        </p:nvGraphicFramePr>
        <p:xfrm>
          <a:off x="1409700" y="3219450"/>
          <a:ext cx="5562600" cy="1200150"/>
        </p:xfrm>
        <a:graphic>
          <a:graphicData uri="http://schemas.openxmlformats.org/drawingml/2006/table">
            <a:tbl>
              <a:tblPr/>
              <a:tblGrid>
                <a:gridCol w="111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automobile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movie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theater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“Car”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“Movie”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21925"/>
              </p:ext>
            </p:extLst>
          </p:nvPr>
        </p:nvGraphicFramePr>
        <p:xfrm>
          <a:off x="1409700" y="4949568"/>
          <a:ext cx="5562600" cy="1485900"/>
        </p:xfrm>
        <a:graphic>
          <a:graphicData uri="http://schemas.openxmlformats.org/drawingml/2006/table">
            <a:tbl>
              <a:tblPr/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“Car”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“Movie”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42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But what we have is document-term matrix!!!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Q: How are the three matrices related?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693390"/>
              </p:ext>
            </p:extLst>
          </p:nvPr>
        </p:nvGraphicFramePr>
        <p:xfrm>
          <a:off x="1530178" y="2421924"/>
          <a:ext cx="6096000" cy="14859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automobile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movie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theater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22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Linearity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A document is generated as a topic-weighted linear combination of topic-term vectors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 simplifying assumption on document generation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34143"/>
              </p:ext>
            </p:extLst>
          </p:nvPr>
        </p:nvGraphicFramePr>
        <p:xfrm>
          <a:off x="4008738" y="3194221"/>
          <a:ext cx="4174524" cy="914400"/>
        </p:xfrm>
        <a:graphic>
          <a:graphicData uri="http://schemas.openxmlformats.org/drawingml/2006/table">
            <a:tbl>
              <a:tblPr/>
              <a:tblGrid>
                <a:gridCol w="78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0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automobile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movie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theater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“Car”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“Movie”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93163"/>
              </p:ext>
            </p:extLst>
          </p:nvPr>
        </p:nvGraphicFramePr>
        <p:xfrm>
          <a:off x="1437503" y="4562817"/>
          <a:ext cx="3978876" cy="1219200"/>
        </p:xfrm>
        <a:graphic>
          <a:graphicData uri="http://schemas.openxmlformats.org/drawingml/2006/table">
            <a:tbl>
              <a:tblPr/>
              <a:tblGrid>
                <a:gridCol w="55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automobile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movie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theater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60246"/>
              </p:ext>
            </p:extLst>
          </p:nvPr>
        </p:nvGraphicFramePr>
        <p:xfrm>
          <a:off x="1437503" y="3194221"/>
          <a:ext cx="2393092" cy="1219200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“Car”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“Movie”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doc3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charset="2"/>
                        <a:defRPr sz="2200">
                          <a:solidFill>
                            <a:schemeClr val="tx1"/>
                          </a:solidFill>
                          <a:latin typeface="Gill Sans MT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charset="2"/>
                        <a:defRPr sz="2100">
                          <a:solidFill>
                            <a:schemeClr val="tx2"/>
                          </a:solidFill>
                          <a:latin typeface="Gill Sans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charset="2"/>
                        <a:defRPr>
                          <a:solidFill>
                            <a:schemeClr val="tx1"/>
                          </a:solidFill>
                          <a:latin typeface="Gill Sans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Gill Sans MT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Gill Sans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Arial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14551" y="4766354"/>
            <a:ext cx="673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74320">
              <a:buNone/>
              <a:defRPr/>
            </a:pPr>
            <a:r>
              <a:rPr lang="en-US" sz="2000" dirty="0"/>
              <a:t>doc1 =     0 (1,0.9,0,0) +    1 (0,0,1,0.8) = (   0,     0,    1,   0.8)</a:t>
            </a:r>
          </a:p>
          <a:p>
            <a:pPr marL="548640" lvl="1" indent="-274320">
              <a:buNone/>
              <a:defRPr/>
            </a:pPr>
            <a:r>
              <a:rPr lang="en-US" sz="2000" dirty="0"/>
              <a:t>doc2 =     1 (1,0.9,0,0) +    0 (0,0,1,0.8) = (   1,   0.9,   0,      0)</a:t>
            </a:r>
          </a:p>
          <a:p>
            <a:pPr marL="548640" lvl="1" indent="-274320">
              <a:buNone/>
              <a:defRPr/>
            </a:pPr>
            <a:r>
              <a:rPr lang="en-US" sz="2000" dirty="0"/>
              <a:t>doc3 =  0.8 (1,0.9,0,0) + 0.2 (0,0,1,0.8) = (0.8,0.72, 0.2, 0.16)</a:t>
            </a:r>
          </a:p>
        </p:txBody>
      </p:sp>
    </p:spTree>
    <p:extLst>
      <p:ext uri="{BB962C8B-B14F-4D97-AF65-F5344CB8AC3E}">
        <p14:creationId xmlns:p14="http://schemas.microsoft.com/office/powerpoint/2010/main" val="73617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Topic-Based Index as Matrix Decomposition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20483" name="Content Placeholder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668153"/>
              </p:ext>
            </p:extLst>
          </p:nvPr>
        </p:nvGraphicFramePr>
        <p:xfrm>
          <a:off x="4751174" y="2194438"/>
          <a:ext cx="628341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3" imgW="3238500" imgH="889000" progId="Equation.3">
                  <p:embed/>
                </p:oleObj>
              </mc:Choice>
              <mc:Fallback>
                <p:oleObj name="Equation" r:id="rId3" imgW="32385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174" y="2194438"/>
                        <a:ext cx="6283410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79455"/>
              </p:ext>
            </p:extLst>
          </p:nvPr>
        </p:nvGraphicFramePr>
        <p:xfrm>
          <a:off x="737287" y="2221426"/>
          <a:ext cx="365734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" imgW="1879600" imgH="889000" progId="Equation.3">
                  <p:embed/>
                </p:oleObj>
              </mc:Choice>
              <mc:Fallback>
                <p:oleObj name="Equation" r:id="rId5" imgW="18796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87" y="2221426"/>
                        <a:ext cx="3657342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82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Topic-Based Index as Matrix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 topics &lt;&lt; # terms,   # topics &lt;&lt; # docs</a:t>
            </a:r>
          </a:p>
          <a:p>
            <a:r>
              <a:rPr lang="en-US" dirty="0"/>
              <a:t>Decompose (doc-term) matrix to two matrices of rank-K (K: # topics)</a:t>
            </a:r>
          </a:p>
          <a:p>
            <a:pPr lvl="1"/>
            <a:r>
              <a:rPr lang="en-US" dirty="0"/>
              <a:t>Of course, decomposition will be approximate for real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2243" y="1915297"/>
            <a:ext cx="2590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5043" y="1839097"/>
            <a:ext cx="533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07643" y="1839097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8843" y="2949179"/>
            <a:ext cx="553998" cy="54598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doc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21643" y="2949179"/>
            <a:ext cx="553998" cy="54598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doc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50443" y="1789699"/>
            <a:ext cx="553998" cy="71635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dirty="0"/>
              <a:t>topic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40443" y="1458098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term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445843" y="1381898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term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02644" y="1305698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topic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45443" y="2220098"/>
            <a:ext cx="484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=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6617043" y="214389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3517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Topic-Based Index as Rank-k approximation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Q: How to choose the two decomposed matrices? What is the “best” decomposition?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Latent Semantic Index (LSI)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Find the decomposition that is the “closest” to the original matrix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Singular-Value Decomposition (SVD)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 decomposition method that leads to the best rank-K approximation</a:t>
            </a:r>
          </a:p>
        </p:txBody>
      </p:sp>
    </p:spTree>
    <p:extLst>
      <p:ext uri="{BB962C8B-B14F-4D97-AF65-F5344CB8AC3E}">
        <p14:creationId xmlns:p14="http://schemas.microsoft.com/office/powerpoint/2010/main" val="15086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644</Words>
  <Application>Microsoft Macintosh PowerPoint</Application>
  <PresentationFormat>Widescreen</PresentationFormat>
  <Paragraphs>209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Gill Sans MT</vt:lpstr>
      <vt:lpstr>Wingdings 3</vt:lpstr>
      <vt:lpstr>Office Theme</vt:lpstr>
      <vt:lpstr>Equation</vt:lpstr>
      <vt:lpstr>CS246: Latent Semantic Indexing</vt:lpstr>
      <vt:lpstr>Motivation</vt:lpstr>
      <vt:lpstr>Topic-Based Model</vt:lpstr>
      <vt:lpstr>Example (1)</vt:lpstr>
      <vt:lpstr>Example (2)</vt:lpstr>
      <vt:lpstr>Linearity Assumption</vt:lpstr>
      <vt:lpstr>Topic-Based Index as Matrix Decomposition</vt:lpstr>
      <vt:lpstr>Topic-Based Index as Matrix Decomposition</vt:lpstr>
      <vt:lpstr>Topic-Based Index as Rank-k approximation</vt:lpstr>
      <vt:lpstr>LSI</vt:lpstr>
      <vt:lpstr>LSI and SVD</vt:lpstr>
      <vt:lpstr>LSI</vt:lpstr>
      <vt:lpstr>Limitation of LSI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Latent Semantic Indexing (LSI)</dc:title>
  <dc:creator>Junghoo Cho</dc:creator>
  <cp:lastModifiedBy>Microsoft Office User</cp:lastModifiedBy>
  <cp:revision>10</cp:revision>
  <dcterms:created xsi:type="dcterms:W3CDTF">2017-11-12T16:52:29Z</dcterms:created>
  <dcterms:modified xsi:type="dcterms:W3CDTF">2019-02-25T21:36:49Z</dcterms:modified>
</cp:coreProperties>
</file>